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59" r:id="rId21"/>
    <p:sldId id="279" r:id="rId22"/>
    <p:sldId id="258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A1857-6168-4EEE-AF75-7273FF4F3723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10C79-A274-41BA-A394-B40C81E4CB2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07C-1E6F-4661-9EEC-4A013DDCC87D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8863-1D8F-4742-A3DF-82370B2EFB7E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CC03-27AD-4654-9127-5F64C4CEFAFC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27A2-1F7B-46E3-A6CB-0188C2542FCF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C6E7-1295-487A-B440-50D4E9555DA7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0C-3968-4F9C-8363-54D430A347BF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CEBC-8AE5-4946-8A94-21CABF1614E5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565-CC16-48B9-81D6-B06BA311AE6B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78BC-7B84-48A3-903F-899793F1D5E6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2D6A-8A4C-438F-8603-371B16CAC514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62C5-A8F3-4F5A-81E0-B84C5F69E7A8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E003-E4A2-4B87-8D60-56C072A36412}" type="datetime8">
              <a:rPr lang="sk-SK" smtClean="0"/>
              <a:pPr/>
              <a:t>5. 5. 2020 16:54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3547-59EE-4AD1-B5D6-5D1A46EC1F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Ru1IWjVi4ZtfGJMG8FH25kxWmCHuuckK93lX3Fqy0tMN4AMoqjEA" TargetMode="External"/><Relationship Id="rId13" Type="http://schemas.openxmlformats.org/officeDocument/2006/relationships/hyperlink" Target="https://skolakov.eu/prvouka/3-trida/rostliny/koren/ucime-se/borovice.jpg" TargetMode="External"/><Relationship Id="rId3" Type="http://schemas.openxmlformats.org/officeDocument/2006/relationships/hyperlink" Target="https://www.aitec.sk/produkt-preview-ng/prvouka-pre-1-rocnik-zakladnej-skoly-237" TargetMode="External"/><Relationship Id="rId7" Type="http://schemas.openxmlformats.org/officeDocument/2006/relationships/hyperlink" Target="https://www.seekpng.com/png/detail/73-731958_plant-border-png-jpg-library-download-origami.png" TargetMode="External"/><Relationship Id="rId12" Type="http://schemas.openxmlformats.org/officeDocument/2006/relationships/hyperlink" Target="https://skolakov.eu/prvouka/3-trida/rostliny/koren/ucime-se/smrk.jpg" TargetMode="External"/><Relationship Id="rId2" Type="http://schemas.openxmlformats.org/officeDocument/2006/relationships/hyperlink" Target="https://www.aitec.sk/produkt-preview-ng/metodicke-komentare-k-prvouke-pre-1-rocnik-zakladnej-skoly-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ing-the-web.com/sites/default/files/clipart/175537/flowers-borders-png-transparent-images-175537-2251624.jpg" TargetMode="External"/><Relationship Id="rId11" Type="http://schemas.openxmlformats.org/officeDocument/2006/relationships/hyperlink" Target="https://skolakov.eu/prvouka/3-trida/rostliny/koren/ucime-se/animace1.gif" TargetMode="External"/><Relationship Id="rId5" Type="http://schemas.openxmlformats.org/officeDocument/2006/relationships/hyperlink" Target="https://image.freepik.com/vecteurs-libre/cadre-frontiere-theme-nature_1308-5698.jpg" TargetMode="External"/><Relationship Id="rId15" Type="http://schemas.openxmlformats.org/officeDocument/2006/relationships/hyperlink" Target="http://zalesak.eu/wp-content/uploads/991.jpg" TargetMode="External"/><Relationship Id="rId10" Type="http://schemas.openxmlformats.org/officeDocument/2006/relationships/hyperlink" Target="https://skolakov.eu/prvouka/3-trida/rostliny/koren/ucime-se/stromy.gif" TargetMode="External"/><Relationship Id="rId4" Type="http://schemas.openxmlformats.org/officeDocument/2006/relationships/hyperlink" Target="https://www.galleryneed.com/thumbs/Ocq9haqSv8uxVawPWe23xhNf5y8W69PdcWqnG30zjybQiB7hShN5KRSv5GQVJmBOOjMEwP17vrPAQ3_bJBi9Ow.jpg" TargetMode="External"/><Relationship Id="rId9" Type="http://schemas.openxmlformats.org/officeDocument/2006/relationships/hyperlink" Target="https://drainchecker.uk/wp-content/uploads/2016/09/blog-how-tree-roots-cause-problems-in-drains.jpg" TargetMode="External"/><Relationship Id="rId14" Type="http://schemas.openxmlformats.org/officeDocument/2006/relationships/hyperlink" Target="https://designremont.net/images/kornevaya_sistema_el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s://agriturismoinitalia.info/wp-content/uploads/2019/01/plant-powerpoint-templates-free-download-new-plants-party-powerpoint-templates-green-nature-yellow-of-plant-powerpoint-templates-free-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0" y="2285992"/>
            <a:ext cx="92336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88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Korene rastlín</a:t>
            </a:r>
            <a:endParaRPr lang="sk-SK" sz="88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272-4540-4D81-BB6D-20206C4A836F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428604"/>
            <a:ext cx="8001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		   </a:t>
            </a:r>
            <a:r>
              <a:rPr lang="sk-SK" sz="3600" i="1" dirty="0" smtClean="0">
                <a:latin typeface="Century Schoolbook" pitchFamily="18" charset="0"/>
              </a:rPr>
              <a:t>Čo znamená, keď sa povie: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	    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To má hlboké, hlbšie 			   korene			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14646" y="2214554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Má to vážnu príčinu.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71704" y="3071810"/>
            <a:ext cx="6572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Vykynožiť, vytrhnúť niečo aj   s koreňmi.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500166" y="4214818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Úplne odstrániť.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071538" y="4929198"/>
            <a:ext cx="8072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Poznáte iné významy slova KOREŇ?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285852" y="5643578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Koreň nosa, koreň vlasu, koreň zuba, koreň jazyka.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8EF-F8A2-45F8-A722-8988932CC07E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pic>
        <p:nvPicPr>
          <p:cNvPr id="22530" name="Picture 2" descr="https://skolakov.eu/prvouka/3-trida/rostliny/koren/ucime-se/strom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3143272" cy="3143272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428596" y="1214422"/>
            <a:ext cx="82153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    Korene sú podzemnou časťou rastliny.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	</a:t>
            </a:r>
          </a:p>
          <a:p>
            <a:endParaRPr lang="sk-SK" sz="36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sk-SK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Upevňujú rastlinu v  pôde.</a:t>
            </a:r>
            <a:endParaRPr lang="sk-SK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928662" y="500042"/>
            <a:ext cx="7863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VÝZNAM KOREŇA PRE RASTLINU</a:t>
            </a:r>
            <a:endParaRPr lang="sk-SK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48DF-F210-45B4-8D98-0866B840EDEA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pic>
        <p:nvPicPr>
          <p:cNvPr id="22532" name="Picture 4" descr="https://skolakov.eu/prvouka/3-trida/rostliny/koren/ucime-se/animac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47077"/>
            <a:ext cx="7429552" cy="381092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428596" y="714356"/>
            <a:ext cx="82153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 </a:t>
            </a:r>
            <a:r>
              <a:rPr lang="sk-SK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Z pôdy prijímajú vodu a živiny.</a:t>
            </a:r>
          </a:p>
          <a:p>
            <a:endParaRPr lang="sk-SK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sk-SK" sz="36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Živiny sú rôzne látky rozpustené vo vode, ktoré rastlina potrebuje pre svoju výživu.</a:t>
            </a:r>
            <a:endParaRPr lang="sk-SK" sz="36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E8B8-1FF4-459D-A5CE-3AB74C0ACBA5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85720" y="2643182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Korene majú rôzny tvar a veľkosť. Zvyčajne sú rozvetvené. Rastú rýchlejšie tým smerom, odkiaľ čakajú zdroj vody a živín. V zemi sa vyhnú každej prekážke.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	</a:t>
            </a:r>
          </a:p>
          <a:p>
            <a:endParaRPr lang="sk-SK" sz="36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928662" y="1357298"/>
            <a:ext cx="6673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TVAR A VEĽKOSŤ  KOREŇOV</a:t>
            </a:r>
            <a:endParaRPr lang="sk-SK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5A70-9535-4AEE-BAD8-05169770CFD3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85720" y="164305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Korene bylín môžu byť: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928662" y="500042"/>
            <a:ext cx="6673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TVAR A VEĽKOSŤ  KOREŇOV</a:t>
            </a:r>
            <a:endParaRPr lang="sk-SK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85720" y="2357430"/>
            <a:ext cx="2714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err="1" smtClean="0">
                <a:solidFill>
                  <a:srgbClr val="C00000"/>
                </a:solidFill>
                <a:latin typeface="Century Schoolbook" pitchFamily="18" charset="0"/>
              </a:rPr>
              <a:t>zväzkovité</a:t>
            </a:r>
            <a:endParaRPr lang="sk-SK" sz="3600" i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714876" y="2357430"/>
            <a:ext cx="44291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Century Schoolbook" pitchFamily="18" charset="0"/>
              </a:rPr>
              <a:t>hlavné s vedľajšími korienkami</a:t>
            </a:r>
            <a:endParaRPr lang="sk-SK" sz="3600" i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42844" y="5643578"/>
            <a:ext cx="33575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obilie, tráva,...</a:t>
            </a:r>
            <a:endParaRPr lang="sk-SK" sz="3600" i="1" dirty="0" smtClean="0">
              <a:latin typeface="Century Schoolbook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072066" y="5214950"/>
            <a:ext cx="40719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mrkva, púpava,...</a:t>
            </a:r>
            <a:endParaRPr lang="sk-SK" sz="3600" i="1" dirty="0" smtClean="0">
              <a:latin typeface="Century Schoolbook" pitchFamily="18" charset="0"/>
            </a:endParaRPr>
          </a:p>
        </p:txBody>
      </p:sp>
      <p:pic>
        <p:nvPicPr>
          <p:cNvPr id="27650" name="Picture 2" descr="SÃºvisiaci obrÃ¡zok"/>
          <p:cNvPicPr>
            <a:picLocks noChangeAspect="1" noChangeArrowheads="1"/>
          </p:cNvPicPr>
          <p:nvPr/>
        </p:nvPicPr>
        <p:blipFill>
          <a:blip r:embed="rId3"/>
          <a:srcRect t="21429" r="52187" b="6249"/>
          <a:stretch>
            <a:fillRect/>
          </a:stretch>
        </p:blipFill>
        <p:spPr bwMode="auto">
          <a:xfrm>
            <a:off x="5000628" y="3429000"/>
            <a:ext cx="3643338" cy="1928826"/>
          </a:xfrm>
          <a:prstGeom prst="rect">
            <a:avLst/>
          </a:prstGeom>
          <a:noFill/>
        </p:spPr>
      </p:pic>
      <p:pic>
        <p:nvPicPr>
          <p:cNvPr id="27652" name="Picture 4" descr="SÃºvisiaci obrÃ¡z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26" t="1008" r="2968" b="22379"/>
          <a:stretch>
            <a:fillRect/>
          </a:stretch>
        </p:blipFill>
        <p:spPr bwMode="auto">
          <a:xfrm>
            <a:off x="571472" y="2809516"/>
            <a:ext cx="2643206" cy="2998264"/>
          </a:xfrm>
          <a:prstGeom prst="rect">
            <a:avLst/>
          </a:prstGeom>
          <a:noFill/>
        </p:spPr>
      </p:pic>
      <p:sp>
        <p:nvSpPr>
          <p:cNvPr id="1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1C96-254D-4161-85C5-EF7D6C87DDCB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4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928662" y="1214422"/>
            <a:ext cx="69295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Korene stromov sú rozvetvené.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214546" y="428604"/>
            <a:ext cx="46516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KORENE STROMOV</a:t>
            </a:r>
            <a:endParaRPr lang="sk-SK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14282" y="1928802"/>
            <a:ext cx="421484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200" dirty="0" smtClean="0">
                <a:latin typeface="Century Schoolbook" pitchFamily="18" charset="0"/>
              </a:rPr>
              <a:t>Korene smreku rastú plytko pod povrchom zeme.</a:t>
            </a:r>
            <a:endParaRPr lang="sk-SK" sz="3200" i="1" dirty="0" smtClean="0">
              <a:latin typeface="Century Schoolbook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572000" y="1928802"/>
            <a:ext cx="435771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200" dirty="0" smtClean="0">
                <a:latin typeface="Century Schoolbook" pitchFamily="18" charset="0"/>
              </a:rPr>
              <a:t>Korene borovice rastú hlboko v zemi.</a:t>
            </a:r>
            <a:endParaRPr lang="sk-SK" sz="3200" i="1" dirty="0" smtClean="0">
              <a:latin typeface="Century Schoolbook" pitchFamily="18" charset="0"/>
            </a:endParaRPr>
          </a:p>
        </p:txBody>
      </p:sp>
      <p:pic>
        <p:nvPicPr>
          <p:cNvPr id="30722" name="Picture 2" descr="https://skolakov.eu/prvouka/3-trida/rostliny/koren/ucime-se/sm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8" t="13242" r="9763" b="31380"/>
          <a:stretch>
            <a:fillRect/>
          </a:stretch>
        </p:blipFill>
        <p:spPr bwMode="auto">
          <a:xfrm>
            <a:off x="285720" y="3500439"/>
            <a:ext cx="3286148" cy="1303128"/>
          </a:xfrm>
          <a:prstGeom prst="rect">
            <a:avLst/>
          </a:prstGeom>
          <a:noFill/>
        </p:spPr>
      </p:pic>
      <p:pic>
        <p:nvPicPr>
          <p:cNvPr id="30724" name="Picture 4" descr="https://skolakov.eu/prvouka/3-trida/rostliny/koren/ucime-se/borovi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4815" r="17899" b="4895"/>
          <a:stretch>
            <a:fillRect/>
          </a:stretch>
        </p:blipFill>
        <p:spPr bwMode="auto">
          <a:xfrm>
            <a:off x="5783557" y="2857497"/>
            <a:ext cx="3360442" cy="2571767"/>
          </a:xfrm>
          <a:prstGeom prst="rect">
            <a:avLst/>
          </a:prstGeom>
          <a:noFill/>
        </p:spPr>
      </p:pic>
      <p:pic>
        <p:nvPicPr>
          <p:cNvPr id="30726" name="Picture 6" descr="VÃ½sledok vyhÄ¾adÃ¡vania obrÃ¡zkov pre dopyt korene smrek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058984"/>
            <a:ext cx="1914527" cy="2799016"/>
          </a:xfrm>
          <a:prstGeom prst="rect">
            <a:avLst/>
          </a:prstGeom>
          <a:noFill/>
        </p:spPr>
      </p:pic>
      <p:pic>
        <p:nvPicPr>
          <p:cNvPr id="30728" name="Picture 8" descr="VÃ½sledok vyhÄ¾adÃ¡vania obrÃ¡zkov pre dopyt korene borovic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15" t="-1471"/>
          <a:stretch>
            <a:fillRect/>
          </a:stretch>
        </p:blipFill>
        <p:spPr bwMode="auto">
          <a:xfrm>
            <a:off x="4143372" y="3286133"/>
            <a:ext cx="2139650" cy="3571867"/>
          </a:xfrm>
          <a:prstGeom prst="rect">
            <a:avLst/>
          </a:prstGeom>
          <a:noFill/>
        </p:spPr>
      </p:pic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ED94-954B-4667-B9A0-4DF864318DBE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96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6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00034" y="1571612"/>
            <a:ext cx="8072494" cy="4714908"/>
            <a:chOff x="1643042" y="1500174"/>
            <a:chExt cx="5786478" cy="357190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/>
            <a:srcRect l="40081" t="30274" r="15446" b="21875"/>
            <a:stretch>
              <a:fillRect/>
            </a:stretch>
          </p:blipFill>
          <p:spPr bwMode="auto">
            <a:xfrm>
              <a:off x="1643042" y="1571612"/>
              <a:ext cx="5786478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Zaoblený obdĺžnik 2"/>
            <p:cNvSpPr/>
            <p:nvPr/>
          </p:nvSpPr>
          <p:spPr>
            <a:xfrm>
              <a:off x="6215074" y="1500174"/>
              <a:ext cx="1214446" cy="4286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5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642918"/>
            <a:ext cx="69295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Označte korene, ktoré majú podobný tvar.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ACEA-06CA-4CE5-8A4F-2991D4DFFDC4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500034" y="1285860"/>
            <a:ext cx="8072494" cy="4714908"/>
            <a:chOff x="1643042" y="1500174"/>
            <a:chExt cx="5786478" cy="357190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/>
            <a:srcRect l="40081" t="30274" r="15446" b="21875"/>
            <a:stretch>
              <a:fillRect/>
            </a:stretch>
          </p:blipFill>
          <p:spPr bwMode="auto">
            <a:xfrm>
              <a:off x="1643042" y="1571612"/>
              <a:ext cx="5786478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Zaoblený obdĺžnik 2"/>
            <p:cNvSpPr/>
            <p:nvPr/>
          </p:nvSpPr>
          <p:spPr>
            <a:xfrm>
              <a:off x="6215074" y="1500174"/>
              <a:ext cx="1214446" cy="4286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5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428728" y="285728"/>
            <a:ext cx="69295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Označte dve rastliny, ktorých koreň môžeme jesť.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7" name="Picture 22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8" t="5732" r="25248" b="7443"/>
          <a:stretch>
            <a:fillRect/>
          </a:stretch>
        </p:blipFill>
        <p:spPr bwMode="auto">
          <a:xfrm>
            <a:off x="7858148" y="214290"/>
            <a:ext cx="653147" cy="1143008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2714612" y="5429264"/>
            <a:ext cx="16430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mrkva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643834" y="4357694"/>
            <a:ext cx="12144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repa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071802" y="3857628"/>
            <a:ext cx="1928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púpava</a:t>
            </a:r>
            <a:endParaRPr lang="sk-SK" sz="36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928794" y="6027003"/>
            <a:ext cx="7429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dirty="0" smtClean="0">
                <a:latin typeface="Century Schoolbook" pitchFamily="18" charset="0"/>
              </a:rPr>
              <a:t>Koreň púpavy má liečivý účinok – prečisťuje krv, podporuje trávenie a zlepšuje kvalitu pleti.</a:t>
            </a:r>
            <a:endParaRPr lang="sk-SK" sz="2400" i="1" dirty="0" smtClean="0">
              <a:latin typeface="Century Schoolbook" pitchFamily="18" charset="0"/>
            </a:endParaRPr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782C-9CDE-4613-B8CF-1F2A4ECD9CB2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642918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Century Schoolbook" pitchFamily="18" charset="0"/>
              </a:rPr>
              <a:t>Naznačte, ako stúpa voda a živiny cez 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korene rastliny do stonky, listov, kvetov a plodov.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2071670" y="2500306"/>
            <a:ext cx="5500726" cy="4143404"/>
            <a:chOff x="2500298" y="2571744"/>
            <a:chExt cx="4000528" cy="3071834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/>
            <a:srcRect l="12577" t="12245"/>
            <a:stretch>
              <a:fillRect/>
            </a:stretch>
          </p:blipFill>
          <p:spPr bwMode="auto">
            <a:xfrm>
              <a:off x="2500298" y="2571744"/>
              <a:ext cx="3972674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bdĺžnik 7"/>
            <p:cNvSpPr/>
            <p:nvPr/>
          </p:nvSpPr>
          <p:spPr>
            <a:xfrm>
              <a:off x="4714876" y="4429132"/>
              <a:ext cx="1785950" cy="1214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E80-E9BD-46FA-8023-DA97D3E345B1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428728" y="2967335"/>
            <a:ext cx="73581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Čo si zapamätáme</a:t>
            </a:r>
            <a:endParaRPr lang="sk-SK" sz="8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6D43-9A4F-48A4-A79F-72B6CDDB401F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037620" y="2967335"/>
            <a:ext cx="69172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Zopakujme si!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03FE-DBA3-4E01-971F-F3FAA85C8439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6504" t="139" r="165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2000240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800" dirty="0" smtClean="0">
                <a:latin typeface="Century Schoolbook" pitchFamily="18" charset="0"/>
              </a:rPr>
              <a:t>Rastlina čerpá </a:t>
            </a:r>
            <a:r>
              <a:rPr lang="sk-SK" sz="4800" dirty="0" smtClean="0">
                <a:solidFill>
                  <a:srgbClr val="FF0000"/>
                </a:solidFill>
                <a:latin typeface="Century Schoolbook" pitchFamily="18" charset="0"/>
              </a:rPr>
              <a:t>koreňom</a:t>
            </a:r>
            <a:r>
              <a:rPr lang="sk-SK" sz="4800" dirty="0" smtClean="0">
                <a:latin typeface="Century Schoolbook" pitchFamily="18" charset="0"/>
              </a:rPr>
              <a:t> vodu a živiny, ktoré potrebuje pre svoj život. </a:t>
            </a:r>
            <a:endParaRPr lang="sk-SK" sz="4800" i="1" dirty="0" smtClean="0">
              <a:solidFill>
                <a:srgbClr val="0070C0"/>
              </a:solidFill>
              <a:latin typeface="Century Schoolbook" pitchFamily="18" charset="0"/>
            </a:endParaRPr>
          </a:p>
          <a:p>
            <a:endParaRPr lang="sk-SK" sz="4800" i="1" dirty="0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3AFE-514A-4B2D-96F1-1A46DAD3056C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212"/>
          </a:xfrm>
          <a:prstGeom prst="rect">
            <a:avLst/>
          </a:prstGeom>
          <a:noFill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9E8A-6266-4DC9-9655-565A9F165FFB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ZDROJE: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 smtClean="0"/>
              <a:t>DOBIŠOVÁ ADAME, R., KOVÁČIKOVÁ,O.: </a:t>
            </a:r>
            <a:r>
              <a:rPr lang="sk-SK" sz="1800" i="1" dirty="0" err="1" smtClean="0"/>
              <a:t>Prvouka</a:t>
            </a:r>
            <a:r>
              <a:rPr lang="sk-SK" sz="1800" i="1" dirty="0" smtClean="0"/>
              <a:t> pre 1. ročník základnej školy</a:t>
            </a:r>
          </a:p>
          <a:p>
            <a:endParaRPr lang="sk-SK" sz="1800" i="1" dirty="0" smtClean="0"/>
          </a:p>
          <a:p>
            <a:r>
              <a:rPr lang="sk-SK" sz="1800" dirty="0" smtClean="0">
                <a:hlinkClick r:id="rId2"/>
              </a:rPr>
              <a:t>https://www.aitec.sk/produkt-preview-ng/metodicke-komentare-k-prvouke-pre-1-rocnik-zakladnej-skoly-240#flipbook/page-77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3"/>
              </a:rPr>
              <a:t>https://www.aitec.sk/produkt-preview-ng/prvouka-pre-1-rocnik-zakladnej-skoly-237#flipbook/page-42</a:t>
            </a:r>
            <a:endParaRPr lang="sk-SK" sz="1800" i="1" dirty="0" smtClean="0"/>
          </a:p>
          <a:p>
            <a:r>
              <a:rPr lang="sk-SK" sz="1800" dirty="0" smtClean="0">
                <a:hlinkClick r:id="rId4"/>
              </a:rPr>
              <a:t>https://www.galleryneed.com/thumbs/Ocq9haqSv8uxVawPWe23xhNf5y8W69PdcWqnG30zjybQiB7hShN5KRSv5GQVJmBOOjMEwP17vrPAQ3_bJBi9Ow.jpg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5"/>
              </a:rPr>
              <a:t>https://image.freepik.com/vecteurs-libre/cadre-frontiere-theme-nature_1308-5698.jpg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 </a:t>
            </a:r>
            <a:r>
              <a:rPr lang="sk-SK" sz="1800" dirty="0" smtClean="0">
                <a:hlinkClick r:id="rId6"/>
              </a:rPr>
              <a:t>https://making-the-web.com/sites/default/files/clipart/175537/flowers-borders-png-transparent-images-175537-2251624.jpg</a:t>
            </a:r>
            <a:r>
              <a:rPr lang="sk-SK" sz="1800" dirty="0" smtClean="0"/>
              <a:t> </a:t>
            </a:r>
          </a:p>
          <a:p>
            <a:r>
              <a:rPr lang="sk-SK" sz="1800" i="1" dirty="0" smtClean="0"/>
              <a:t> </a:t>
            </a:r>
            <a:r>
              <a:rPr lang="sk-SK" sz="1800" i="1" dirty="0" smtClean="0">
                <a:hlinkClick r:id="rId7"/>
              </a:rPr>
              <a:t>https://www.seekpng.com/png/detail/73-731958_plant-border-png-jpg-library-download-origami.png</a:t>
            </a:r>
            <a:r>
              <a:rPr lang="sk-SK" sz="1800" i="1" dirty="0" smtClean="0"/>
              <a:t> </a:t>
            </a:r>
          </a:p>
          <a:p>
            <a:r>
              <a:rPr lang="sk-SK" sz="1800" dirty="0" smtClean="0">
                <a:hlinkClick r:id="rId8"/>
              </a:rPr>
              <a:t>https://encrypted-tbn0.gstatic.com/images?q=tbn:ANd9GcRu1IWjVi4ZtfGJMG8FH25kxWmCHuuckK93lX3Fqy0tMN4AMoqjEA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9"/>
              </a:rPr>
              <a:t>https://drainchecker.uk/wp-content/uploads/2016/09/blog-how-tree-roots-cause-problems-in-drains.jpg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0"/>
              </a:rPr>
              <a:t>https://skolakov.eu/prvouka/3-trida/rostliny/koren/ucime-se/stromy.gif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1"/>
              </a:rPr>
              <a:t>https://skolakov.eu/prvouka/3-trida/rostliny/koren/ucime-se/animace1.gif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2"/>
              </a:rPr>
              <a:t>https://skolakov.eu/prvouka/3-trida/rostliny/koren/ucime-se/smrk.jpg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3"/>
              </a:rPr>
              <a:t>https://skolakov.eu/prvouka/3-trida/rostliny/koren/ucime-se/borovice.jpg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4"/>
              </a:rPr>
              <a:t>https://designremont.net/images/kornevaya_sistema_eli.jpg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15"/>
              </a:rPr>
              <a:t>http://zalesak.eu/wp-content/uploads/991.jpg</a:t>
            </a: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345E-66D7-4427-BC84-0F0667FF201E}" type="datetime8">
              <a:rPr lang="sk-SK" smtClean="0"/>
              <a:pPr/>
              <a:t>5. 5. 2020 16:59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VÃ½sledok vyhÄ¾adÃ¡vania obrÃ¡zkov pre dopyt plant border transpar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543" t="14940" r="1219"/>
          <a:stretch>
            <a:fillRect/>
          </a:stretch>
        </p:blipFill>
        <p:spPr bwMode="auto">
          <a:xfrm>
            <a:off x="0" y="0"/>
            <a:ext cx="9144000" cy="2033585"/>
          </a:xfrm>
          <a:prstGeom prst="rect">
            <a:avLst/>
          </a:prstGeom>
          <a:noFill/>
        </p:spPr>
      </p:pic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F6E6C6E1-39CB-47EE-960A-B7F83DDABDFA}" type="datetime8">
              <a:rPr lang="sk-SK" smtClean="0"/>
              <a:pPr/>
              <a:t>5. 5. 2020 16:57</a:t>
            </a:fld>
            <a:endParaRPr lang="es-ES" dirty="0"/>
          </a:p>
        </p:txBody>
      </p:sp>
      <p:pic>
        <p:nvPicPr>
          <p:cNvPr id="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778" b="7334"/>
          <a:stretch>
            <a:fillRect/>
          </a:stretch>
        </p:blipFill>
        <p:spPr>
          <a:xfrm>
            <a:off x="4286248" y="928670"/>
            <a:ext cx="4257892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BlokTextu 9"/>
          <p:cNvSpPr txBox="1"/>
          <p:nvPr/>
        </p:nvSpPr>
        <p:spPr>
          <a:xfrm>
            <a:off x="1142976" y="42860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VYMENUJ ČASTI RASTLINY.</a:t>
            </a:r>
            <a:endParaRPr lang="sk-SK" sz="2800" dirty="0">
              <a:latin typeface="Century Schoolbook" pitchFamily="18" charset="0"/>
            </a:endParaRPr>
          </a:p>
        </p:txBody>
      </p:sp>
      <p:pic>
        <p:nvPicPr>
          <p:cNvPr id="5" name="Picture 22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8" t="5732" r="25248" b="7443"/>
          <a:stretch>
            <a:fillRect/>
          </a:stretch>
        </p:blipFill>
        <p:spPr bwMode="auto">
          <a:xfrm>
            <a:off x="8143900" y="142852"/>
            <a:ext cx="653147" cy="1143008"/>
          </a:xfrm>
          <a:prstGeom prst="rect">
            <a:avLst/>
          </a:prstGeom>
          <a:noFill/>
        </p:spPr>
      </p:pic>
      <p:sp>
        <p:nvSpPr>
          <p:cNvPr id="16" name="Zaoblený obdĺžnik 15"/>
          <p:cNvSpPr/>
          <p:nvPr/>
        </p:nvSpPr>
        <p:spPr>
          <a:xfrm>
            <a:off x="214282" y="2500306"/>
            <a:ext cx="167994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PLOD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214282" y="3357562"/>
            <a:ext cx="167994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KVET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214282" y="4214818"/>
            <a:ext cx="167994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LIST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214282" y="4929198"/>
            <a:ext cx="205326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STONKA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214282" y="5643578"/>
            <a:ext cx="192882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KOREŇ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74132 -0.0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39583 -0.2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375 -0.276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46354 -0.309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73906 0.193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357554" y="500042"/>
            <a:ext cx="564360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800" dirty="0" smtClean="0">
                <a:latin typeface="Century Schoolbook" pitchFamily="18" charset="0"/>
              </a:rPr>
              <a:t>Dnes budeme učiť </a:t>
            </a:r>
          </a:p>
          <a:p>
            <a:r>
              <a:rPr lang="sk-SK" sz="4800" dirty="0" smtClean="0">
                <a:latin typeface="Century Schoolbook" pitchFamily="18" charset="0"/>
              </a:rPr>
              <a:t>o jednej základnej časti rastliny, a to </a:t>
            </a:r>
          </a:p>
          <a:p>
            <a:r>
              <a:rPr lang="sk-SK" sz="4800" dirty="0" smtClean="0">
                <a:latin typeface="Century Schoolbook" pitchFamily="18" charset="0"/>
              </a:rPr>
              <a:t>o </a:t>
            </a:r>
            <a:r>
              <a:rPr lang="sk-SK" sz="4800" dirty="0" smtClean="0">
                <a:solidFill>
                  <a:srgbClr val="FF0000"/>
                </a:solidFill>
                <a:latin typeface="Century Schoolbook" pitchFamily="18" charset="0"/>
              </a:rPr>
              <a:t>koreni</a:t>
            </a:r>
            <a:r>
              <a:rPr lang="sk-SK" sz="4800" dirty="0" smtClean="0">
                <a:latin typeface="Century Schoolbook" pitchFamily="18" charset="0"/>
              </a:rPr>
              <a:t>. </a:t>
            </a:r>
          </a:p>
          <a:p>
            <a:r>
              <a:rPr lang="sk-SK" sz="4800" i="1" dirty="0" smtClean="0">
                <a:solidFill>
                  <a:srgbClr val="0070C0"/>
                </a:solidFill>
                <a:latin typeface="Century Schoolbook" pitchFamily="18" charset="0"/>
              </a:rPr>
              <a:t>Čo si myslíte, prečo sú podľa vás</a:t>
            </a:r>
          </a:p>
          <a:p>
            <a:r>
              <a:rPr lang="sk-SK" sz="4800" i="1" dirty="0" smtClean="0">
                <a:solidFill>
                  <a:srgbClr val="0070C0"/>
                </a:solidFill>
                <a:latin typeface="Century Schoolbook" pitchFamily="18" charset="0"/>
              </a:rPr>
              <a:t>korene rastlín dôležité?</a:t>
            </a:r>
            <a:endParaRPr lang="sk-SK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63EB-9FA8-432F-902F-EFE1061DEED1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root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35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3039-4192-4798-A744-16644C81AB25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428604"/>
            <a:ext cx="800102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		    Porozprávam vám príbeh 		    princeznej </a:t>
            </a:r>
            <a:r>
              <a:rPr lang="sk-SK" sz="3600" dirty="0" err="1" smtClean="0">
                <a:latin typeface="Century Schoolbook" pitchFamily="18" charset="0"/>
              </a:rPr>
              <a:t>Jasmínky</a:t>
            </a:r>
            <a:r>
              <a:rPr lang="sk-SK" sz="3600" dirty="0" smtClean="0">
                <a:latin typeface="Century Schoolbook" pitchFamily="18" charset="0"/>
              </a:rPr>
              <a:t> a 			   princa Daniela: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	Jedného krásneho slnečného 	 dňa sa prechádzala princezná 	</a:t>
            </a:r>
            <a:r>
              <a:rPr lang="sk-SK" sz="3600" i="1" dirty="0" err="1" smtClean="0">
                <a:latin typeface="Century Schoolbook" pitchFamily="18" charset="0"/>
              </a:rPr>
              <a:t>Jasmínka</a:t>
            </a:r>
            <a:r>
              <a:rPr lang="sk-SK" sz="3600" i="1" dirty="0" smtClean="0">
                <a:latin typeface="Century Schoolbook" pitchFamily="18" charset="0"/>
              </a:rPr>
              <a:t> s Danielom po   	kráľovskej záhrade. Spoločne obdivovali všetky krásne rastliny,</a:t>
            </a:r>
          </a:p>
          <a:p>
            <a:r>
              <a:rPr lang="sk-SK" sz="3600" i="1" dirty="0" smtClean="0">
                <a:latin typeface="Century Schoolbook" pitchFamily="18" charset="0"/>
              </a:rPr>
              <a:t>ktoré v nej rástli. Pomaly prešli                k záhonu ruží.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813-1451-4D11-8D87-7D5A28E706B3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428604"/>
            <a:ext cx="800102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		   </a:t>
            </a:r>
            <a:r>
              <a:rPr lang="sk-SK" sz="3600" i="1" dirty="0" err="1" smtClean="0">
                <a:latin typeface="Century Schoolbook" pitchFamily="18" charset="0"/>
              </a:rPr>
              <a:t>Danko</a:t>
            </a:r>
            <a:r>
              <a:rPr lang="sk-SK" sz="3600" i="1" dirty="0" smtClean="0">
                <a:latin typeface="Century Schoolbook" pitchFamily="18" charset="0"/>
              </a:rPr>
              <a:t> prekvapene skríkol: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	    „To sa asi nebude páčiť 			  mamičke, keď vykopeme jej 	      milované ruže!“ vyhlásil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Daniel.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Princezná mu rýchlo vysvetlila, 	že nebudú vykopávať žiadne korene ruží a že sa to tak len hovorí, keď chce niekto vyriešiť nejakú záhadu.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D52A-1CEC-4D54-8C27-0D4256D8289D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428604"/>
            <a:ext cx="80010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		   </a:t>
            </a:r>
            <a:r>
              <a:rPr lang="sk-SK" sz="3600" i="1" dirty="0" smtClean="0">
                <a:latin typeface="Century Schoolbook" pitchFamily="18" charset="0"/>
              </a:rPr>
              <a:t>Potom sa popozerala po 			    celom záhone a vyhlásila, 			že ona už asi tuší, čo 			spôsobilo, že ruže zvädli.</a:t>
            </a:r>
          </a:p>
          <a:p>
            <a:endParaRPr lang="sk-SK" sz="3600" i="1" dirty="0" smtClean="0">
              <a:latin typeface="Century Schoolbook" pitchFamily="18" charset="0"/>
            </a:endParaRPr>
          </a:p>
          <a:p>
            <a:r>
              <a:rPr lang="sk-SK" sz="3600" i="1" dirty="0" smtClean="0">
                <a:latin typeface="Century Schoolbook" pitchFamily="18" charset="0"/>
              </a:rPr>
              <a:t>	Čo si myslíte, deti, prečo asi 	mohli ruže zvädnúť? 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42976" y="4357694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Aké živočíchy žijú v pôde? 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71538" y="5214950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Mohol krtko narušiť korene? 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1775-8C29-49E6-8A5F-7E55C9F6F668}" type="datetime8">
              <a:rPr lang="sk-SK" smtClean="0"/>
              <a:pPr/>
              <a:t>5. 5. 2020 16:57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anice rÃ¡m s prÃ­rodou tÃ©mu Zadarmo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342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142976" y="428604"/>
            <a:ext cx="8001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dirty="0" smtClean="0">
                <a:latin typeface="Century Schoolbook" pitchFamily="18" charset="0"/>
              </a:rPr>
              <a:t>		   </a:t>
            </a:r>
            <a:r>
              <a:rPr lang="sk-SK" sz="3600" i="1" dirty="0" smtClean="0">
                <a:latin typeface="Century Schoolbook" pitchFamily="18" charset="0"/>
              </a:rPr>
              <a:t>Čo znamená, keď sa povie:</a:t>
            </a:r>
          </a:p>
          <a:p>
            <a:r>
              <a:rPr lang="sk-SK" sz="3600" i="1" dirty="0" smtClean="0">
                <a:latin typeface="Century Schoolbook" pitchFamily="18" charset="0"/>
              </a:rPr>
              <a:t>		    </a:t>
            </a:r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Tomu musím prísť na 			   koreň.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14646" y="2214554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Prísť na podstatu veci.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71704" y="3071810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Mať zdravý koreň.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85918" y="3929066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Mať pevné zdravie.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071638" y="4786322"/>
            <a:ext cx="6572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To je koreň všetkého zla. 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285852" y="5643578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Podstata, príčina zla.</a:t>
            </a:r>
            <a:endParaRPr lang="sk-SK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C224-94B5-49A4-82F4-697283379924}" type="datetime8">
              <a:rPr lang="sk-SK" smtClean="0"/>
              <a:pPr/>
              <a:t>5. 5. 2020 16:58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374</Words>
  <Application>Microsoft Office PowerPoint</Application>
  <PresentationFormat>Prezentácia na obrazovke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Kika</cp:lastModifiedBy>
  <cp:revision>225</cp:revision>
  <dcterms:created xsi:type="dcterms:W3CDTF">2019-05-11T18:21:57Z</dcterms:created>
  <dcterms:modified xsi:type="dcterms:W3CDTF">2020-05-05T15:00:00Z</dcterms:modified>
</cp:coreProperties>
</file>